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6ce6f032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6ce6f032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6ce6f032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6ce6f032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6ce6f032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6ce6f032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697f5e9a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697f5e9a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697f5e9a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697f5e9a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697f5e9a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697f5e9a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697f5e9a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697f5e9a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697f5e9a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697f5e9a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887f1e480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887f1e480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887f1e480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887f1e480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887f1e480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887f1e480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887f1e480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887f1e480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887f1e480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887f1e480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887f1e480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887f1e480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887f1e480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887f1e480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887f1e480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887f1e480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887f1e480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887f1e480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887f1e480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887f1e480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887f1e480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887f1e480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887f1e48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887f1e480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887f1e48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887f1e48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887f1e480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887f1e480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887f1e480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887f1e480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6ce6f03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6ce6f03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055300" y="2003825"/>
            <a:ext cx="60912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/>
              <a:t>HOSPITAL DATABASE </a:t>
            </a:r>
            <a:endParaRPr sz="4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388850" y="223100"/>
            <a:ext cx="54636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43500" y="223100"/>
            <a:ext cx="34629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Composite indexing (1)</a:t>
            </a:r>
            <a:endParaRPr sz="37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r="19639" b="75917"/>
          <a:stretch/>
        </p:blipFill>
        <p:spPr>
          <a:xfrm>
            <a:off x="1852038" y="1199763"/>
            <a:ext cx="5863224" cy="9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1163238" y="2309875"/>
            <a:ext cx="7240800" cy="25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combined index for patient id and doctor id in the patient TABLE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Column Order 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A column which is having the least cardinality value (Having less number of distinctive values) should always be positioned as the left-most side in a composite index. 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In the example, the cardinality of DoctorID is less than PatientID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388850" y="223100"/>
            <a:ext cx="54636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43500" y="223100"/>
            <a:ext cx="34629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Composite indexing (2)</a:t>
            </a:r>
            <a:endParaRPr sz="37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1163238" y="2309875"/>
            <a:ext cx="7240800" cy="25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combined index for patient id and room id in the patient TABLE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Column Order 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A column which is having the least cardinality value (Having less number of distinctive values) should always be positioned as the left-most side in a composite index. 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In the example, the cardinality of RoomID is less than PatientID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t="21647" r="19639" b="58880"/>
          <a:stretch/>
        </p:blipFill>
        <p:spPr>
          <a:xfrm>
            <a:off x="1163250" y="1184375"/>
            <a:ext cx="6993450" cy="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388850" y="223100"/>
            <a:ext cx="54636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43500" y="223100"/>
            <a:ext cx="34629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Composite indexing (3)</a:t>
            </a:r>
            <a:endParaRPr sz="37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1163238" y="2309875"/>
            <a:ext cx="7240800" cy="28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combined index for patient id and bill id in the patient TABLE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Column Order 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A column which is having the least cardinality value (Having less number of distinctive values) should always be positioned as the left-most side in a composite index. 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In the example, the cardinality of PatientID is less than BillID (doesn’t matter here)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t="41121" r="19639" b="37782"/>
          <a:stretch/>
        </p:blipFill>
        <p:spPr>
          <a:xfrm>
            <a:off x="1664450" y="1214422"/>
            <a:ext cx="7074801" cy="9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388850" y="223100"/>
            <a:ext cx="4626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308700" y="223100"/>
            <a:ext cx="48804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110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Want to find best plan.  </a:t>
            </a: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43500" y="1359250"/>
            <a:ext cx="24816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USE JOIN BETTER THAN WHERE CLAUSE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6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Put the most selective conditions first</a:t>
            </a:r>
            <a:endParaRPr sz="16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350" y="1741763"/>
            <a:ext cx="6314101" cy="303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600" y="2836600"/>
            <a:ext cx="5492649" cy="23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69750" y="3049125"/>
            <a:ext cx="2944500" cy="20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Instead of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/>
            </a:br>
            <a:r>
              <a:rPr lang="en" b="1"/>
              <a:t>we do this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/>
            </a:br>
            <a:endParaRPr b="1"/>
          </a:p>
        </p:txBody>
      </p:sp>
      <p:sp>
        <p:nvSpPr>
          <p:cNvPr id="187" name="Google Shape;187;p27"/>
          <p:cNvSpPr/>
          <p:nvPr/>
        </p:nvSpPr>
        <p:spPr>
          <a:xfrm>
            <a:off x="2633700" y="3277725"/>
            <a:ext cx="511200" cy="21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2633700" y="4192125"/>
            <a:ext cx="511200" cy="21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888" y="707450"/>
            <a:ext cx="5554075" cy="20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69750" y="915350"/>
            <a:ext cx="2944500" cy="20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 Instead of </a:t>
            </a:r>
            <a:br>
              <a:rPr lang="en" b="1"/>
            </a:br>
            <a:br>
              <a:rPr lang="en" b="1"/>
            </a:br>
            <a:r>
              <a:rPr lang="en" b="1"/>
              <a:t>we do this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/>
            </a:br>
            <a:endParaRPr b="1"/>
          </a:p>
        </p:txBody>
      </p:sp>
      <p:sp>
        <p:nvSpPr>
          <p:cNvPr id="191" name="Google Shape;191;p27"/>
          <p:cNvSpPr/>
          <p:nvPr/>
        </p:nvSpPr>
        <p:spPr>
          <a:xfrm>
            <a:off x="2633700" y="1144125"/>
            <a:ext cx="511200" cy="21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2633700" y="2058525"/>
            <a:ext cx="511200" cy="21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160250" y="70700"/>
            <a:ext cx="30717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-148500" y="70700"/>
            <a:ext cx="31518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110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 best plan:</a:t>
            </a: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/>
          <p:nvPr/>
        </p:nvSpPr>
        <p:spPr>
          <a:xfrm>
            <a:off x="388850" y="223100"/>
            <a:ext cx="4626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308700" y="223100"/>
            <a:ext cx="48804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110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EXISTS VS. IN condition</a:t>
            </a: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43500" y="1359250"/>
            <a:ext cx="4528500" cy="15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600"/>
              <a:buChar char="●"/>
            </a:pPr>
            <a:r>
              <a:rPr lang="en" sz="1600" b="1">
                <a:solidFill>
                  <a:srgbClr val="1F1F1F"/>
                </a:solidFill>
                <a:highlight>
                  <a:srgbClr val="FFFFFF"/>
                </a:highlight>
              </a:rPr>
              <a:t>Exists: To Avoids repeating joins or complex comparisons.</a:t>
            </a:r>
            <a:endParaRPr sz="16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600" b="1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600" y="2571738"/>
            <a:ext cx="683895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388850" y="223100"/>
            <a:ext cx="4626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88850" y="244775"/>
            <a:ext cx="48804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inner join instead of where</a:t>
            </a: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110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43500" y="1359250"/>
            <a:ext cx="2481600" cy="3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Reduced data processing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The join only select from  tables based on the condition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 minimizing the number of rows needing further filtering. 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900" y="1244300"/>
            <a:ext cx="6314100" cy="291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200400" y="1320125"/>
            <a:ext cx="2944500" cy="24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 Instead of </a:t>
            </a:r>
            <a:br>
              <a:rPr lang="en" b="1"/>
            </a:b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/>
            </a:br>
            <a:r>
              <a:rPr lang="en" b="1"/>
              <a:t>we do this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/>
            </a:br>
            <a:endParaRPr b="1"/>
          </a:p>
        </p:txBody>
      </p:sp>
      <p:sp>
        <p:nvSpPr>
          <p:cNvPr id="216" name="Google Shape;216;p30"/>
          <p:cNvSpPr/>
          <p:nvPr/>
        </p:nvSpPr>
        <p:spPr>
          <a:xfrm>
            <a:off x="2633700" y="3873075"/>
            <a:ext cx="511200" cy="21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2764200" y="1525525"/>
            <a:ext cx="511200" cy="21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000" y="1071400"/>
            <a:ext cx="4267200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>
            <a:off x="84050" y="70700"/>
            <a:ext cx="30717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-224700" y="70700"/>
            <a:ext cx="31518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110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 best plan:</a:t>
            </a: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175" y="1268075"/>
            <a:ext cx="6748057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208800" y="1113525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PAGE 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170200"/>
            <a:ext cx="6726935" cy="3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/>
        </p:nvSpPr>
        <p:spPr>
          <a:xfrm>
            <a:off x="284650" y="1014850"/>
            <a:ext cx="200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SERVICES PAGE: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Agenda:</a:t>
            </a:r>
            <a:br>
              <a:rPr lang="en"/>
            </a:br>
            <a:r>
              <a:rPr lang="en"/>
              <a:t>01-ERD</a:t>
            </a:r>
            <a:br>
              <a:rPr lang="en"/>
            </a:br>
            <a:r>
              <a:rPr lang="en"/>
              <a:t>02-Relational schema</a:t>
            </a:r>
            <a:br>
              <a:rPr lang="en"/>
            </a:br>
            <a:r>
              <a:rPr lang="en"/>
              <a:t>03-Tables Creation</a:t>
            </a:r>
            <a:br>
              <a:rPr lang="en"/>
            </a:br>
            <a:r>
              <a:rPr lang="en"/>
              <a:t>04-Insertion Queries</a:t>
            </a:r>
            <a:br>
              <a:rPr lang="en"/>
            </a:br>
            <a:r>
              <a:rPr lang="en"/>
              <a:t>05-SQL Optimization</a:t>
            </a:r>
            <a:br>
              <a:rPr lang="en"/>
            </a:br>
            <a:r>
              <a:rPr lang="en"/>
              <a:t>06-GUI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</a:t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284650" y="1014850"/>
            <a:ext cx="200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GALLERY PAGE: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050" y="1170200"/>
            <a:ext cx="6553550" cy="372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</a:t>
            </a:r>
            <a:endParaRPr/>
          </a:p>
        </p:txBody>
      </p:sp>
      <p:sp>
        <p:nvSpPr>
          <p:cNvPr id="247" name="Google Shape;247;p34"/>
          <p:cNvSpPr txBox="1"/>
          <p:nvPr/>
        </p:nvSpPr>
        <p:spPr>
          <a:xfrm>
            <a:off x="284650" y="1014850"/>
            <a:ext cx="200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CONTACT US PAGE: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300" y="1516900"/>
            <a:ext cx="7233402" cy="353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725" y="269901"/>
            <a:ext cx="4020050" cy="11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3514700" y="666700"/>
            <a:ext cx="641700" cy="761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4"/>
          <p:cNvSpPr/>
          <p:nvPr/>
        </p:nvSpPr>
        <p:spPr>
          <a:xfrm>
            <a:off x="4634575" y="265325"/>
            <a:ext cx="4020000" cy="112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</a:t>
            </a:r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284650" y="1243450"/>
            <a:ext cx="322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receive mail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377" y="1017800"/>
            <a:ext cx="6306801" cy="38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</a:t>
            </a:r>
            <a:endParaRPr/>
          </a:p>
        </p:txBody>
      </p:sp>
      <p:sp>
        <p:nvSpPr>
          <p:cNvPr id="264" name="Google Shape;264;p36"/>
          <p:cNvSpPr txBox="1"/>
          <p:nvPr/>
        </p:nvSpPr>
        <p:spPr>
          <a:xfrm>
            <a:off x="284650" y="1014850"/>
            <a:ext cx="200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 PAGE: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050" y="1170200"/>
            <a:ext cx="6553549" cy="350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</a:t>
            </a:r>
            <a:endParaRPr/>
          </a:p>
        </p:txBody>
      </p:sp>
      <p:sp>
        <p:nvSpPr>
          <p:cNvPr id="271" name="Google Shape;271;p37"/>
          <p:cNvSpPr txBox="1"/>
          <p:nvPr/>
        </p:nvSpPr>
        <p:spPr>
          <a:xfrm>
            <a:off x="284650" y="1014850"/>
            <a:ext cx="200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 PAGE (CONT’D):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850" y="593875"/>
            <a:ext cx="637843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</a:t>
            </a:r>
            <a:endParaRPr/>
          </a:p>
        </p:txBody>
      </p:sp>
      <p:sp>
        <p:nvSpPr>
          <p:cNvPr id="278" name="Google Shape;278;p38"/>
          <p:cNvSpPr txBox="1"/>
          <p:nvPr/>
        </p:nvSpPr>
        <p:spPr>
          <a:xfrm>
            <a:off x="415125" y="1017800"/>
            <a:ext cx="68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ADD A DOCTOR 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25" y="1644750"/>
            <a:ext cx="7423450" cy="20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</a:t>
            </a:r>
            <a:endParaRPr/>
          </a:p>
        </p:txBody>
      </p:sp>
      <p:sp>
        <p:nvSpPr>
          <p:cNvPr id="285" name="Google Shape;285;p39"/>
          <p:cNvSpPr txBox="1"/>
          <p:nvPr/>
        </p:nvSpPr>
        <p:spPr>
          <a:xfrm>
            <a:off x="415125" y="1017800"/>
            <a:ext cx="68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REMOVE A DOCTOR 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25" y="2251725"/>
            <a:ext cx="8839200" cy="266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498" y="757150"/>
            <a:ext cx="4449776" cy="1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/>
          <p:nvPr/>
        </p:nvSpPr>
        <p:spPr>
          <a:xfrm>
            <a:off x="4243125" y="765550"/>
            <a:ext cx="4449900" cy="1253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3438500" y="1428700"/>
            <a:ext cx="641700" cy="761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 YOU ♥</a:t>
            </a:r>
            <a:endParaRPr sz="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Relational Diagram (ERD)</a:t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70200"/>
            <a:ext cx="7612068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Schema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170200"/>
            <a:ext cx="559342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Creation queries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313" y="885150"/>
            <a:ext cx="2250904" cy="40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450" y="841650"/>
            <a:ext cx="3202150" cy="40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198075" y="2255300"/>
            <a:ext cx="2642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Here’s example,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entire tables in the sql file in the zip file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queries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198075" y="2255300"/>
            <a:ext cx="2642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Here’s example,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entire tables in the sql file in the zip file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975" y="1015500"/>
            <a:ext cx="5235778" cy="40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460600" y="1264250"/>
            <a:ext cx="4163100" cy="27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</a:rPr>
              <a:t>Reduced query execution time</a:t>
            </a:r>
            <a:endParaRPr b="1">
              <a:solidFill>
                <a:srgbClr val="1F1F1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</a:rPr>
              <a:t>Improved scalability</a:t>
            </a:r>
            <a:endParaRPr b="1">
              <a:solidFill>
                <a:srgbClr val="1F1F1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</a:rPr>
              <a:t>Lower hardware resource consumption</a:t>
            </a:r>
            <a:endParaRPr b="1">
              <a:solidFill>
                <a:srgbClr val="1F1F1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</a:rPr>
              <a:t>More efficient use of storage space</a:t>
            </a:r>
            <a:endParaRPr b="1">
              <a:solidFill>
                <a:srgbClr val="1F1F1F"/>
              </a:solidFill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236450" y="223100"/>
            <a:ext cx="4539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08200" y="304475"/>
            <a:ext cx="3921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</a:rPr>
              <a:t>Optimizing SQL Queries:</a:t>
            </a:r>
            <a:endParaRPr sz="1900" b="1">
              <a:solidFill>
                <a:schemeClr val="lt1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006" y="0"/>
            <a:ext cx="3921470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88850" y="223100"/>
            <a:ext cx="54636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43500" y="223100"/>
            <a:ext cx="34629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110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When to use indexes:</a:t>
            </a:r>
            <a:endParaRPr sz="3700" b="1">
              <a:solidFill>
                <a:schemeClr val="lt1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r="19639"/>
          <a:stretch/>
        </p:blipFill>
        <p:spPr>
          <a:xfrm>
            <a:off x="2957950" y="1120025"/>
            <a:ext cx="5863224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43500" y="1120025"/>
            <a:ext cx="2481600" cy="4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Columns that are frequently used in WHERE clauses and JOINs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Columns that are used to sort or group data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Columns that have high selectivity (meaning that a small number of distinct values exist)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388850" y="223100"/>
            <a:ext cx="54636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43500" y="223100"/>
            <a:ext cx="34629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110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Single Column Indexing</a:t>
            </a:r>
            <a:endParaRPr sz="3700" b="1">
              <a:solidFill>
                <a:schemeClr val="lt1"/>
              </a:solidFill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t="58970" r="19639"/>
          <a:stretch/>
        </p:blipFill>
        <p:spPr>
          <a:xfrm>
            <a:off x="2957950" y="1120025"/>
            <a:ext cx="5863224" cy="15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43500" y="1120025"/>
            <a:ext cx="2481600" cy="2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index for patient id in the patient TABLE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</a:rPr>
              <a:t>index for doctor id in the doctor TABLE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</Words>
  <Application>Microsoft Office PowerPoint</Application>
  <PresentationFormat>On-screen Show (16:9)</PresentationFormat>
  <Paragraphs>89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Roboto</vt:lpstr>
      <vt:lpstr>Arial</vt:lpstr>
      <vt:lpstr>Geometric</vt:lpstr>
      <vt:lpstr>HOSPITAL DATABASE </vt:lpstr>
      <vt:lpstr>PowerPoint Presentation</vt:lpstr>
      <vt:lpstr>Entity Relational Diagram (ERD)</vt:lpstr>
      <vt:lpstr>Relational Schema</vt:lpstr>
      <vt:lpstr>Tables Creation queries</vt:lpstr>
      <vt:lpstr>Insertion queries</vt:lpstr>
      <vt:lpstr>PowerPoint Presentation</vt:lpstr>
      <vt:lpstr>When to use indexes:</vt:lpstr>
      <vt:lpstr>Single Column Indexing</vt:lpstr>
      <vt:lpstr>Composite indexing (1) </vt:lpstr>
      <vt:lpstr>Composite indexing (2) </vt:lpstr>
      <vt:lpstr>Composite indexing (3) </vt:lpstr>
      <vt:lpstr>Want to find best plan.  </vt:lpstr>
      <vt:lpstr>Instead of   we do this   </vt:lpstr>
      <vt:lpstr>EXISTS VS. IN condition</vt:lpstr>
      <vt:lpstr>inner join instead of where </vt:lpstr>
      <vt:lpstr>So Instead of      we do this   </vt:lpstr>
      <vt:lpstr>GUI </vt:lpstr>
      <vt:lpstr>GUI </vt:lpstr>
      <vt:lpstr>GUI </vt:lpstr>
      <vt:lpstr>GUI </vt:lpstr>
      <vt:lpstr>GUI </vt:lpstr>
      <vt:lpstr>GUI </vt:lpstr>
      <vt:lpstr>GUI </vt:lpstr>
      <vt:lpstr>GUI </vt:lpstr>
      <vt:lpstr>GUI </vt:lpstr>
      <vt:lpstr>THANK YOU 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DATABASE </dc:title>
  <cp:lastModifiedBy>Ahmed Hammad</cp:lastModifiedBy>
  <cp:revision>1</cp:revision>
  <dcterms:modified xsi:type="dcterms:W3CDTF">2024-05-14T05:57:43Z</dcterms:modified>
</cp:coreProperties>
</file>